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80" r:id="rId5"/>
    <p:sldId id="258" r:id="rId6"/>
    <p:sldId id="259" r:id="rId7"/>
    <p:sldId id="260" r:id="rId8"/>
    <p:sldId id="261" r:id="rId9"/>
    <p:sldId id="279" r:id="rId10"/>
    <p:sldId id="277" r:id="rId11"/>
    <p:sldId id="278" r:id="rId12"/>
    <p:sldId id="276" r:id="rId13"/>
    <p:sldId id="272" r:id="rId14"/>
    <p:sldId id="270" r:id="rId15"/>
    <p:sldId id="273" r:id="rId16"/>
    <p:sldId id="271" r:id="rId17"/>
    <p:sldId id="262" r:id="rId18"/>
    <p:sldId id="281" r:id="rId19"/>
    <p:sldId id="283" r:id="rId20"/>
    <p:sldId id="285" r:id="rId21"/>
    <p:sldId id="284" r:id="rId22"/>
    <p:sldId id="282" r:id="rId23"/>
    <p:sldId id="263" r:id="rId24"/>
    <p:sldId id="265" r:id="rId25"/>
    <p:sldId id="266" r:id="rId26"/>
    <p:sldId id="268" r:id="rId27"/>
    <p:sldId id="269" r:id="rId2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7" autoAdjust="0"/>
    <p:restoredTop sz="94660"/>
  </p:normalViewPr>
  <p:slideViewPr>
    <p:cSldViewPr snapToGrid="0">
      <p:cViewPr varScale="1">
        <p:scale>
          <a:sx n="65" d="100"/>
          <a:sy n="65" d="100"/>
        </p:scale>
        <p:origin x="1150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87A0-83E5-A343-E37B-08DE39C888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468EEB-C75D-A067-925F-992BA0B7E0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35A14-850D-C115-6246-8DBD69E73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6E26D-AFA6-468D-7CA9-2B3DA55EA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6484F-0483-B23F-6A67-3C8A92A4C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5257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36B5F-7410-1CE8-89AC-BCE01C7E4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597C7A-909D-9D72-AD9A-9A5946338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F9429-425D-ECBA-17F1-178635DF7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23491-9E80-A40C-E3D4-A84CDF7C8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6103F-309F-8241-87C2-DF87CEAA4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6454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570D41-1756-DCEB-679D-05576473D8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9F2CE1-BF8E-F39D-5620-41825FFCF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680F7-D4E2-FDA0-AB28-508B86A76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B1DBD-F524-F2FB-3AB6-DED1B300F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E6DB3-057B-43FC-1056-FDF37F945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30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4B85D-4CE5-F916-4009-6D328634D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C5973-05D4-44F5-322D-A44EE1D00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EA150-A712-B7DF-0457-C1D04298C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850E0-C96D-3AB7-8FEE-9D0A14322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436E6-F53D-24F0-C264-3237BB07F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3798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58E43-EA02-A99C-78A3-BDA7B767C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2434F-CBD6-4E69-C23A-384202C31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3C8CC-1FF5-DB9F-C2A3-956E1812A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BD1EA9-20CF-0F50-7B60-591895612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B0AAA-227E-CA69-17B5-DADA559CE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3894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402B0-A9B3-F432-6963-07C7AA1D3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4E549-2E94-387E-3A7D-DF1AB8CA60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34B871-5390-5B71-947D-3EAB885E3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DFF3E-34AB-EB83-2E6E-7EA06783D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D184ED-AF11-D35A-86E5-2E36D335F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4A48A7-6408-4C58-B4C7-64B8001FB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2304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57F05-2F34-5203-171D-4D5B075E0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357FB5-A2D4-0D8D-5431-76912E806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D3AACC-88A1-09E9-AE90-5F2807475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F0CB01-30EF-B7F9-5C55-78F5E08D5C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B7DC60-20CB-2EB6-5ACF-9DB06E01AF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0BDD5F-E520-A22F-B984-F160B0FF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125300-3E79-E67A-7E3D-4B1193FCC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4901B0-AD29-93EE-076C-06A92FCA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3200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A4B86-E2F3-2F38-7597-4F106E241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AE6903-5B14-FD8A-B622-A6929ABEB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1BD15F-76D8-DAF2-2926-0DB9AA3E7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1C35DC-1050-8ACC-9E22-80082A6D0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6355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6CE480-39EB-6EBD-91F1-914D182C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CA8198-E4A9-A388-1DDA-35B69DCD8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0697C-2F2F-A4A9-D63E-346D9FCD0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0993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81EBB-95CF-16EA-6AF1-12B6B105C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46262-BFC8-6B72-BF51-4506BF64D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15723C-6E1A-B32B-7DA4-2DB5B33A7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7660FC-D2DB-7506-BD9A-A39443A43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7EE95-5AC2-C429-5731-A734E7A94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C5629E-91F2-396A-BC25-60B8F8158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0144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46060-156F-8284-076C-1683395A3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33F13-B71D-5A77-46C8-17E6A54BF4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4FD743-F855-2825-A2C1-CB04DE45CD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48F2F7-03D7-DF66-F817-1269A1CE8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86737-35AA-5E53-BC99-60D8077A7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D87B4C-7567-FAA3-7E2B-433234AF0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384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881929-5004-3B6E-0AC1-74A77C81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8A74D-A586-B055-7F3D-7A51BFC2A8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DA752-A63B-B655-6D12-651AEC8F9E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8665E-50C4-4536-8051-ED21F0F59ABC}" type="datetimeFigureOut">
              <a:rPr lang="fr-FR" smtClean="0"/>
              <a:t>30/06/2024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622A6-5149-180E-05DE-9CD77DCD41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946952-1892-9FB2-37BD-C8CA3B8F44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5CCBE-1C83-415A-94D7-CCD1977D979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2804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5D772-784C-78D4-E6F3-B17532B735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Spark </a:t>
            </a:r>
            <a:r>
              <a:rPr lang="fr-FR" dirty="0" err="1"/>
              <a:t>Columnar</a:t>
            </a:r>
            <a:r>
              <a:rPr lang="fr-FR" dirty="0"/>
              <a:t>/Native Engines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722984-2391-EF2C-FE7D-A05480488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66492"/>
            <a:ext cx="9144000" cy="791308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1249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r>
              <a:rPr lang="fr-FR" dirty="0"/>
              <a:t>Apache Arrow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6F908A-F733-A385-7CC4-9928CF6B8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1039" y="1168900"/>
            <a:ext cx="5729921" cy="556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833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182FA-D1DB-57EE-3DC5-C7AD74CFE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73016"/>
          </a:xfrm>
        </p:spPr>
        <p:txBody>
          <a:bodyPr/>
          <a:lstStyle/>
          <a:p>
            <a:pPr algn="ctr"/>
            <a:r>
              <a:rPr lang="fr-FR" dirty="0"/>
              <a:t>Arrow - 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674BF-C0C9-4BDC-62FC-0FB117876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476" y="746821"/>
            <a:ext cx="6610923" cy="605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550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2335-764B-B2B9-5AF1-42F97A02F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892"/>
            <a:ext cx="10515600" cy="726831"/>
          </a:xfrm>
        </p:spPr>
        <p:txBody>
          <a:bodyPr/>
          <a:lstStyle/>
          <a:p>
            <a:pPr algn="ctr"/>
            <a:r>
              <a:rPr lang="fr-FR" dirty="0"/>
              <a:t>Arrow - Java Bindings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20AB33-618C-F14E-41F8-3E8727487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8016" y="757613"/>
            <a:ext cx="5416285" cy="60534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3C0DBA-F239-E321-E287-FC99EBA1B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62" y="820113"/>
            <a:ext cx="6087000" cy="467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757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D5C6E-FCC7-C0C3-B3EB-51EAEAE9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892"/>
            <a:ext cx="10515600" cy="844062"/>
          </a:xfrm>
        </p:spPr>
        <p:txBody>
          <a:bodyPr/>
          <a:lstStyle/>
          <a:p>
            <a:pPr algn="ctr"/>
            <a:r>
              <a:rPr lang="fr-FR" dirty="0" err="1"/>
              <a:t>Substrait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86D154-FFFD-DD24-063F-9368A75D4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87" y="1629508"/>
            <a:ext cx="11621147" cy="50157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5233A1-E20B-902B-21C8-160AEBB27F9B}"/>
              </a:ext>
            </a:extLst>
          </p:cNvPr>
          <p:cNvSpPr txBox="1"/>
          <p:nvPr/>
        </p:nvSpPr>
        <p:spPr>
          <a:xfrm>
            <a:off x="82061" y="107556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https://substrait.io/</a:t>
            </a:r>
          </a:p>
        </p:txBody>
      </p:sp>
    </p:spTree>
    <p:extLst>
      <p:ext uri="{BB962C8B-B14F-4D97-AF65-F5344CB8AC3E}">
        <p14:creationId xmlns:p14="http://schemas.microsoft.com/office/powerpoint/2010/main" val="3163767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3DC63-80E4-34D6-E166-4E320F995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477"/>
            <a:ext cx="10515600" cy="890955"/>
          </a:xfrm>
        </p:spPr>
        <p:txBody>
          <a:bodyPr/>
          <a:lstStyle/>
          <a:p>
            <a:pPr algn="ctr"/>
            <a:r>
              <a:rPr lang="fr-FR" dirty="0" err="1"/>
              <a:t>Substrait</a:t>
            </a:r>
            <a:r>
              <a:rPr lang="fr-FR" dirty="0"/>
              <a:t> Plan in </a:t>
            </a:r>
            <a:r>
              <a:rPr lang="fr-FR" dirty="0" err="1"/>
              <a:t>protobuf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D257F5-BFDA-0B3B-B9D7-ADBE46BE7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460" y="1114224"/>
            <a:ext cx="6447079" cy="462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091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3DC63-80E4-34D6-E166-4E320F995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298" y="64478"/>
            <a:ext cx="10515600" cy="1137137"/>
          </a:xfrm>
        </p:spPr>
        <p:txBody>
          <a:bodyPr/>
          <a:lstStyle/>
          <a:p>
            <a:pPr algn="ctr"/>
            <a:r>
              <a:rPr lang="fr-FR" dirty="0"/>
              <a:t>https://github.com/substrait-io/substrait/tree/main/proto/substrait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2CDC77-BEAA-E7CE-2BD9-464BA327B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053" y="1438549"/>
            <a:ext cx="10650415" cy="530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3459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3DC63-80E4-34D6-E166-4E320F995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477"/>
            <a:ext cx="10515600" cy="890955"/>
          </a:xfrm>
        </p:spPr>
        <p:txBody>
          <a:bodyPr/>
          <a:lstStyle/>
          <a:p>
            <a:pPr algn="ctr"/>
            <a:r>
              <a:rPr lang="fr-FR" dirty="0" err="1"/>
              <a:t>algebra.proto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5E8FF6-7F43-5DC6-A42F-8B068C688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54" y="677580"/>
            <a:ext cx="4431527" cy="60397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37A097-E6B0-6B87-6139-AC41EE492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3618" y="1465944"/>
            <a:ext cx="3143522" cy="401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87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r>
              <a:rPr lang="fr-FR" dirty="0" err="1"/>
              <a:t>Datafusion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491117-0F95-931C-CDEE-4CCD71951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596" y="1591996"/>
            <a:ext cx="8143434" cy="40257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A5D08C-5D27-62E7-DD5E-6EDE7FFFFFDD}"/>
              </a:ext>
            </a:extLst>
          </p:cNvPr>
          <p:cNvSpPr txBox="1"/>
          <p:nvPr/>
        </p:nvSpPr>
        <p:spPr>
          <a:xfrm>
            <a:off x="392723" y="105562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https://datafusion.apache.org/</a:t>
            </a:r>
          </a:p>
        </p:txBody>
      </p:sp>
    </p:spTree>
    <p:extLst>
      <p:ext uri="{BB962C8B-B14F-4D97-AF65-F5344CB8AC3E}">
        <p14:creationId xmlns:p14="http://schemas.microsoft.com/office/powerpoint/2010/main" val="1669041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4D91-2E44-FA48-9D81-F35DE1EA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DataFusion</a:t>
            </a:r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004658-FD7D-6478-87E8-EA4F1A8B221E}"/>
              </a:ext>
            </a:extLst>
          </p:cNvPr>
          <p:cNvSpPr/>
          <p:nvPr/>
        </p:nvSpPr>
        <p:spPr>
          <a:xfrm>
            <a:off x="4888524" y="2501229"/>
            <a:ext cx="2327032" cy="515815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DataFusion</a:t>
            </a:r>
            <a:r>
              <a:rPr lang="fr-FR" sz="2000" b="1" dirty="0"/>
              <a:t> (Rust)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A14874-1425-AF96-58F6-4CFE2F17AF68}"/>
              </a:ext>
            </a:extLst>
          </p:cNvPr>
          <p:cNvSpPr/>
          <p:nvPr/>
        </p:nvSpPr>
        <p:spPr>
          <a:xfrm>
            <a:off x="5076093" y="4226534"/>
            <a:ext cx="1811215" cy="515816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Arrow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5E22BB-1BB8-25E9-FDB1-1DEC0E348089}"/>
              </a:ext>
            </a:extLst>
          </p:cNvPr>
          <p:cNvSpPr/>
          <p:nvPr/>
        </p:nvSpPr>
        <p:spPr>
          <a:xfrm>
            <a:off x="5273186" y="3429001"/>
            <a:ext cx="1321045" cy="586154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Arrow (Rust)</a:t>
            </a:r>
          </a:p>
        </p:txBody>
      </p:sp>
    </p:spTree>
    <p:extLst>
      <p:ext uri="{BB962C8B-B14F-4D97-AF65-F5344CB8AC3E}">
        <p14:creationId xmlns:p14="http://schemas.microsoft.com/office/powerpoint/2010/main" val="2833792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4D91-2E44-FA48-9D81-F35DE1EA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Ballista</a:t>
            </a:r>
            <a:r>
              <a:rPr lang="fr-FR" dirty="0"/>
              <a:t>  ( </a:t>
            </a:r>
            <a:r>
              <a:rPr lang="fr-FR" dirty="0" err="1"/>
              <a:t>DataFusion</a:t>
            </a:r>
            <a:r>
              <a:rPr lang="fr-FR" dirty="0"/>
              <a:t> 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004658-FD7D-6478-87E8-EA4F1A8B221E}"/>
              </a:ext>
            </a:extLst>
          </p:cNvPr>
          <p:cNvSpPr/>
          <p:nvPr/>
        </p:nvSpPr>
        <p:spPr>
          <a:xfrm>
            <a:off x="4777155" y="3429000"/>
            <a:ext cx="2327032" cy="515815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DataFusion</a:t>
            </a:r>
            <a:r>
              <a:rPr lang="fr-FR" sz="2000" b="1" dirty="0"/>
              <a:t> (Rust)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A14874-1425-AF96-58F6-4CFE2F17AF68}"/>
              </a:ext>
            </a:extLst>
          </p:cNvPr>
          <p:cNvSpPr/>
          <p:nvPr/>
        </p:nvSpPr>
        <p:spPr>
          <a:xfrm>
            <a:off x="4964724" y="5154305"/>
            <a:ext cx="1811215" cy="515816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Arrow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5E22BB-1BB8-25E9-FDB1-1DEC0E348089}"/>
              </a:ext>
            </a:extLst>
          </p:cNvPr>
          <p:cNvSpPr/>
          <p:nvPr/>
        </p:nvSpPr>
        <p:spPr>
          <a:xfrm>
            <a:off x="5161817" y="4427110"/>
            <a:ext cx="1417027" cy="515815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Arrow (Rust)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47F064-61D2-FAC9-F738-2B2A3F59FD95}"/>
              </a:ext>
            </a:extLst>
          </p:cNvPr>
          <p:cNvSpPr/>
          <p:nvPr/>
        </p:nvSpPr>
        <p:spPr>
          <a:xfrm>
            <a:off x="4777155" y="2308440"/>
            <a:ext cx="2327032" cy="515815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Ballista</a:t>
            </a:r>
            <a:r>
              <a:rPr lang="fr-FR" sz="2000" b="1" dirty="0"/>
              <a:t> (Rust)</a:t>
            </a:r>
          </a:p>
        </p:txBody>
      </p:sp>
    </p:spTree>
    <p:extLst>
      <p:ext uri="{BB962C8B-B14F-4D97-AF65-F5344CB8AC3E}">
        <p14:creationId xmlns:p14="http://schemas.microsoft.com/office/powerpoint/2010/main" val="275978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r>
              <a:rPr lang="fr-FR" dirty="0" err="1"/>
              <a:t>Databricks</a:t>
            </a:r>
            <a:r>
              <a:rPr lang="fr-FR" dirty="0"/>
              <a:t> Photon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1536EC-349B-22A8-BE58-2F2F392A933D}"/>
              </a:ext>
            </a:extLst>
          </p:cNvPr>
          <p:cNvSpPr txBox="1"/>
          <p:nvPr/>
        </p:nvSpPr>
        <p:spPr>
          <a:xfrm>
            <a:off x="3757507" y="3036277"/>
            <a:ext cx="53886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proprietary</a:t>
            </a:r>
            <a:r>
              <a:rPr lang="fr-FR" sz="2400" dirty="0"/>
              <a:t>, non-free, </a:t>
            </a:r>
            <a:r>
              <a:rPr lang="fr-FR" sz="2400" dirty="0" err="1"/>
              <a:t>closed</a:t>
            </a:r>
            <a:r>
              <a:rPr lang="fr-FR" sz="2400" dirty="0"/>
              <a:t>-source</a:t>
            </a:r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 err="1"/>
              <a:t>supposedly</a:t>
            </a:r>
            <a:r>
              <a:rPr lang="fr-FR" sz="2400" dirty="0"/>
              <a:t> in C++, </a:t>
            </a:r>
            <a:r>
              <a:rPr lang="fr-FR" sz="2400" dirty="0" err="1"/>
              <a:t>faster</a:t>
            </a:r>
            <a:r>
              <a:rPr lang="fr-FR" sz="2400" dirty="0"/>
              <a:t> </a:t>
            </a:r>
            <a:r>
              <a:rPr lang="fr-FR" sz="2400" dirty="0" err="1"/>
              <a:t>than</a:t>
            </a:r>
            <a:r>
              <a:rPr lang="fr-FR" sz="2400" dirty="0"/>
              <a:t> basic </a:t>
            </a:r>
            <a:r>
              <a:rPr lang="fr-FR" sz="2400" dirty="0" err="1"/>
              <a:t>spark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4149893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9D32E-BBC3-8C81-64FE-7200026D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231"/>
            <a:ext cx="10515600" cy="879231"/>
          </a:xfrm>
        </p:spPr>
        <p:txBody>
          <a:bodyPr/>
          <a:lstStyle/>
          <a:p>
            <a:pPr algn="ctr"/>
            <a:r>
              <a:rPr lang="fr-FR" dirty="0"/>
              <a:t>https://arrow.apache.org/ballista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FADE83-F3E1-BCFD-3B69-AD73B5EB0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923" y="895635"/>
            <a:ext cx="8991599" cy="596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9841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CDC92-7D3C-405C-2642-4D7BB28B9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477"/>
            <a:ext cx="10515600" cy="926123"/>
          </a:xfrm>
        </p:spPr>
        <p:txBody>
          <a:bodyPr/>
          <a:lstStyle/>
          <a:p>
            <a:pPr algn="ctr"/>
            <a:r>
              <a:rPr lang="fr-FR" dirty="0" err="1"/>
              <a:t>Ballista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B18226-571F-89A5-2268-BBCAEAEA5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808" y="1828800"/>
            <a:ext cx="10234210" cy="46043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A56162-B80C-58E1-DE28-D7AE89CC69C2}"/>
              </a:ext>
            </a:extLst>
          </p:cNvPr>
          <p:cNvSpPr txBox="1"/>
          <p:nvPr/>
        </p:nvSpPr>
        <p:spPr>
          <a:xfrm>
            <a:off x="310662" y="10726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https://arrow.apache.org/ballista/user-guide/introduction.html</a:t>
            </a:r>
          </a:p>
        </p:txBody>
      </p:sp>
    </p:spTree>
    <p:extLst>
      <p:ext uri="{BB962C8B-B14F-4D97-AF65-F5344CB8AC3E}">
        <p14:creationId xmlns:p14="http://schemas.microsoft.com/office/powerpoint/2010/main" val="12503199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4D91-2E44-FA48-9D81-F35DE1EA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Spark Comet Plugin (to </a:t>
            </a:r>
            <a:r>
              <a:rPr lang="fr-FR" dirty="0" err="1"/>
              <a:t>DataFusion</a:t>
            </a:r>
            <a:r>
              <a:rPr lang="fr-FR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2FD555-C390-6676-7CB4-C7CAFA3B8B7E}"/>
              </a:ext>
            </a:extLst>
          </p:cNvPr>
          <p:cNvSpPr/>
          <p:nvPr/>
        </p:nvSpPr>
        <p:spPr>
          <a:xfrm>
            <a:off x="3979984" y="3864404"/>
            <a:ext cx="2790093" cy="515815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Substrait</a:t>
            </a:r>
            <a:r>
              <a:rPr lang="fr-FR" sz="2000" b="1" dirty="0"/>
              <a:t> (</a:t>
            </a:r>
            <a:r>
              <a:rPr lang="fr-FR" sz="2000" b="1" dirty="0" err="1"/>
              <a:t>Spec</a:t>
            </a:r>
            <a:r>
              <a:rPr lang="fr-FR" sz="2000" b="1" dirty="0"/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004658-FD7D-6478-87E8-EA4F1A8B221E}"/>
              </a:ext>
            </a:extLst>
          </p:cNvPr>
          <p:cNvSpPr/>
          <p:nvPr/>
        </p:nvSpPr>
        <p:spPr>
          <a:xfrm>
            <a:off x="7156939" y="3786555"/>
            <a:ext cx="2291861" cy="515815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DataFusion</a:t>
            </a:r>
            <a:r>
              <a:rPr lang="fr-FR" sz="2000" b="1" dirty="0"/>
              <a:t> (Rust)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A14874-1425-AF96-58F6-4CFE2F17AF68}"/>
              </a:ext>
            </a:extLst>
          </p:cNvPr>
          <p:cNvSpPr/>
          <p:nvPr/>
        </p:nvSpPr>
        <p:spPr>
          <a:xfrm>
            <a:off x="7467601" y="5048435"/>
            <a:ext cx="1811215" cy="515816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Arrow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030A10-4056-194F-9804-92AEF1A9175B}"/>
              </a:ext>
            </a:extLst>
          </p:cNvPr>
          <p:cNvSpPr/>
          <p:nvPr/>
        </p:nvSpPr>
        <p:spPr>
          <a:xfrm>
            <a:off x="5395545" y="3166880"/>
            <a:ext cx="1201616" cy="641838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Substrait</a:t>
            </a:r>
            <a:endParaRPr lang="fr-FR" sz="2000" b="1" dirty="0"/>
          </a:p>
          <a:p>
            <a:pPr algn="ctr"/>
            <a:r>
              <a:rPr lang="fr-FR" sz="2000" b="1" dirty="0"/>
              <a:t>(Rust)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5E22BB-1BB8-25E9-FDB1-1DEC0E348089}"/>
              </a:ext>
            </a:extLst>
          </p:cNvPr>
          <p:cNvSpPr/>
          <p:nvPr/>
        </p:nvSpPr>
        <p:spPr>
          <a:xfrm>
            <a:off x="7726240" y="4380219"/>
            <a:ext cx="1293935" cy="594120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Arrow (Rust)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300DAD-F598-E463-B6DF-68831CA4B9D0}"/>
              </a:ext>
            </a:extLst>
          </p:cNvPr>
          <p:cNvSpPr/>
          <p:nvPr/>
        </p:nvSpPr>
        <p:spPr>
          <a:xfrm>
            <a:off x="4070837" y="3166879"/>
            <a:ext cx="1201616" cy="641837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Substrait</a:t>
            </a:r>
            <a:endParaRPr lang="fr-FR" sz="2000" b="1" dirty="0"/>
          </a:p>
          <a:p>
            <a:pPr algn="ctr"/>
            <a:r>
              <a:rPr lang="fr-FR" sz="2000" b="1" dirty="0"/>
              <a:t>(Java)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E0AFD5-E256-F703-AC81-FCE9D62DE040}"/>
              </a:ext>
            </a:extLst>
          </p:cNvPr>
          <p:cNvSpPr/>
          <p:nvPr/>
        </p:nvSpPr>
        <p:spPr>
          <a:xfrm>
            <a:off x="1658815" y="2429609"/>
            <a:ext cx="1863970" cy="586642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Spark </a:t>
            </a:r>
          </a:p>
          <a:p>
            <a:pPr algn="ctr"/>
            <a:r>
              <a:rPr lang="fr-FR" sz="2000" b="1" dirty="0"/>
              <a:t>(</a:t>
            </a:r>
            <a:r>
              <a:rPr lang="fr-FR" sz="2000" b="1" dirty="0" err="1"/>
              <a:t>Core</a:t>
            </a:r>
            <a:r>
              <a:rPr lang="fr-FR" sz="2000" b="1" dirty="0"/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12B576-50E8-9FE6-B534-5CAFA68F23DC}"/>
              </a:ext>
            </a:extLst>
          </p:cNvPr>
          <p:cNvSpPr/>
          <p:nvPr/>
        </p:nvSpPr>
        <p:spPr>
          <a:xfrm>
            <a:off x="2784233" y="1690688"/>
            <a:ext cx="1647092" cy="621510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Comet </a:t>
            </a:r>
          </a:p>
          <a:p>
            <a:pPr algn="ctr"/>
            <a:r>
              <a:rPr lang="fr-FR" sz="2000" b="1" dirty="0"/>
              <a:t>(Spark Plugin)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8871F20-5759-FB47-EE8C-7761A702A3B4}"/>
              </a:ext>
            </a:extLst>
          </p:cNvPr>
          <p:cNvCxnSpPr/>
          <p:nvPr/>
        </p:nvCxnSpPr>
        <p:spPr>
          <a:xfrm>
            <a:off x="3921369" y="2373921"/>
            <a:ext cx="480646" cy="642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76E3066-C9F1-15CA-7213-A4E534ED9340}"/>
              </a:ext>
            </a:extLst>
          </p:cNvPr>
          <p:cNvCxnSpPr>
            <a:cxnSpLocks/>
          </p:cNvCxnSpPr>
          <p:nvPr/>
        </p:nvCxnSpPr>
        <p:spPr>
          <a:xfrm>
            <a:off x="6676293" y="3429000"/>
            <a:ext cx="375138" cy="379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7640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r>
              <a:rPr lang="fr-FR" dirty="0"/>
              <a:t>Comet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D96DCF-7451-FEB6-0B37-9FF4E6B24DA9}"/>
              </a:ext>
            </a:extLst>
          </p:cNvPr>
          <p:cNvSpPr txBox="1"/>
          <p:nvPr/>
        </p:nvSpPr>
        <p:spPr>
          <a:xfrm>
            <a:off x="3974123" y="143311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https://github.com/apache/datafusion-comet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CEB701-CBCC-A7EB-354E-AC13CC311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924" y="1971917"/>
            <a:ext cx="8833338" cy="470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628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r>
              <a:rPr lang="fr-FR" dirty="0" err="1"/>
              <a:t>Datafusion</a:t>
            </a:r>
            <a:r>
              <a:rPr lang="fr-FR" dirty="0"/>
              <a:t> Comet</a:t>
            </a:r>
          </a:p>
        </p:txBody>
      </p:sp>
      <p:pic>
        <p:nvPicPr>
          <p:cNvPr id="1026" name="Picture 2" descr="Comet Overview">
            <a:extLst>
              <a:ext uri="{FF2B5EF4-FFF2-40B4-BE49-F238E27FC236}">
                <a16:creationId xmlns:a16="http://schemas.microsoft.com/office/drawing/2014/main" id="{EF778ED1-023E-6C28-5DF7-5CB5DB0FB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585" y="1482841"/>
            <a:ext cx="6718056" cy="5246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5B5D52-26F3-D795-0D91-CB5195C16232}"/>
              </a:ext>
            </a:extLst>
          </p:cNvPr>
          <p:cNvSpPr txBox="1"/>
          <p:nvPr/>
        </p:nvSpPr>
        <p:spPr>
          <a:xfrm>
            <a:off x="169985" y="1095199"/>
            <a:ext cx="7913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https://datafusion.apache.org/comet/user-guide/overview.html</a:t>
            </a:r>
          </a:p>
        </p:txBody>
      </p:sp>
    </p:spTree>
    <p:extLst>
      <p:ext uri="{BB962C8B-B14F-4D97-AF65-F5344CB8AC3E}">
        <p14:creationId xmlns:p14="http://schemas.microsoft.com/office/powerpoint/2010/main" val="14957412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292" y="41032"/>
            <a:ext cx="10515600" cy="1014046"/>
          </a:xfrm>
        </p:spPr>
        <p:txBody>
          <a:bodyPr/>
          <a:lstStyle/>
          <a:p>
            <a:pPr algn="ctr"/>
            <a:r>
              <a:rPr lang="fr-FR" dirty="0"/>
              <a:t>Comet </a:t>
            </a:r>
            <a:r>
              <a:rPr lang="fr-FR" dirty="0" err="1"/>
              <a:t>internals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F04F9B-45AE-2B80-53B8-3A75B39E8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539" y="908281"/>
            <a:ext cx="8550218" cy="590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2527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79374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5159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39282-CEDE-98E2-D1CF-35099652F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Gluten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8DEE07-9F83-C978-6880-5AC0467AFAE2}"/>
              </a:ext>
            </a:extLst>
          </p:cNvPr>
          <p:cNvSpPr txBox="1"/>
          <p:nvPr/>
        </p:nvSpPr>
        <p:spPr>
          <a:xfrm>
            <a:off x="3094892" y="1462426"/>
            <a:ext cx="7362092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https://github.com/apache/incubator-gluten</a:t>
            </a:r>
          </a:p>
          <a:p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6BC457-C7F9-5138-52F0-BB628BEDDF37}"/>
              </a:ext>
            </a:extLst>
          </p:cNvPr>
          <p:cNvSpPr txBox="1"/>
          <p:nvPr/>
        </p:nvSpPr>
        <p:spPr>
          <a:xfrm>
            <a:off x="3094892" y="2264769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https://gluten.apache.org/</a:t>
            </a:r>
          </a:p>
        </p:txBody>
      </p:sp>
    </p:spTree>
    <p:extLst>
      <p:ext uri="{BB962C8B-B14F-4D97-AF65-F5344CB8AC3E}">
        <p14:creationId xmlns:p14="http://schemas.microsoft.com/office/powerpoint/2010/main" val="2693904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4D91-2E44-FA48-9D81-F35DE1EA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Gluten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1131A0-7727-0C62-394E-A787683FB2AF}"/>
              </a:ext>
            </a:extLst>
          </p:cNvPr>
          <p:cNvSpPr/>
          <p:nvPr/>
        </p:nvSpPr>
        <p:spPr>
          <a:xfrm>
            <a:off x="1916723" y="3839309"/>
            <a:ext cx="1811215" cy="515815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Spark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2FD555-C390-6676-7CB4-C7CAFA3B8B7E}"/>
              </a:ext>
            </a:extLst>
          </p:cNvPr>
          <p:cNvSpPr/>
          <p:nvPr/>
        </p:nvSpPr>
        <p:spPr>
          <a:xfrm>
            <a:off x="4079631" y="3839309"/>
            <a:ext cx="2790093" cy="515815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Substrait</a:t>
            </a:r>
            <a:r>
              <a:rPr lang="fr-FR" sz="2000" b="1" dirty="0"/>
              <a:t>(</a:t>
            </a:r>
            <a:r>
              <a:rPr lang="fr-FR" sz="2000" b="1" dirty="0" err="1"/>
              <a:t>Spec</a:t>
            </a:r>
            <a:r>
              <a:rPr lang="fr-FR" sz="2000" b="1" dirty="0"/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004658-FD7D-6478-87E8-EA4F1A8B221E}"/>
              </a:ext>
            </a:extLst>
          </p:cNvPr>
          <p:cNvSpPr/>
          <p:nvPr/>
        </p:nvSpPr>
        <p:spPr>
          <a:xfrm>
            <a:off x="3692769" y="2502877"/>
            <a:ext cx="5281247" cy="515815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Gluten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A14874-1425-AF96-58F6-4CFE2F17AF68}"/>
              </a:ext>
            </a:extLst>
          </p:cNvPr>
          <p:cNvSpPr/>
          <p:nvPr/>
        </p:nvSpPr>
        <p:spPr>
          <a:xfrm>
            <a:off x="7145216" y="4431323"/>
            <a:ext cx="1471247" cy="515816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/>
              <a:t>Arrow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945BF3-ED46-A1E5-3906-F66A2DD3D9E6}"/>
              </a:ext>
            </a:extLst>
          </p:cNvPr>
          <p:cNvSpPr/>
          <p:nvPr/>
        </p:nvSpPr>
        <p:spPr>
          <a:xfrm>
            <a:off x="8824549" y="3827583"/>
            <a:ext cx="1362808" cy="515816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ClickHouse</a:t>
            </a:r>
            <a:endParaRPr lang="fr-FR" sz="20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D95633-3DD4-C115-9475-1BB11673E363}"/>
              </a:ext>
            </a:extLst>
          </p:cNvPr>
          <p:cNvSpPr/>
          <p:nvPr/>
        </p:nvSpPr>
        <p:spPr>
          <a:xfrm>
            <a:off x="7244862" y="3827583"/>
            <a:ext cx="1160585" cy="515816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Velox</a:t>
            </a:r>
            <a:endParaRPr lang="fr-FR" sz="2000" b="1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8DF0B351-0391-612F-4429-4C061CD31E0C}"/>
              </a:ext>
            </a:extLst>
          </p:cNvPr>
          <p:cNvSpPr/>
          <p:nvPr/>
        </p:nvSpPr>
        <p:spPr>
          <a:xfrm rot="5400000" flipV="1">
            <a:off x="8581294" y="2080845"/>
            <a:ext cx="445477" cy="3317632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FF8C20-0EFB-1F6F-86ED-41CA7FF298F5}"/>
              </a:ext>
            </a:extLst>
          </p:cNvPr>
          <p:cNvSpPr txBox="1"/>
          <p:nvPr/>
        </p:nvSpPr>
        <p:spPr>
          <a:xfrm>
            <a:off x="8317525" y="3223790"/>
            <a:ext cx="78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one of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A147C7-8665-19CB-B3B3-6D141689F536}"/>
              </a:ext>
            </a:extLst>
          </p:cNvPr>
          <p:cNvSpPr/>
          <p:nvPr/>
        </p:nvSpPr>
        <p:spPr>
          <a:xfrm>
            <a:off x="4201256" y="3259014"/>
            <a:ext cx="1201616" cy="515815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Substrait</a:t>
            </a:r>
            <a:r>
              <a:rPr lang="fr-FR" sz="2000" b="1" dirty="0"/>
              <a:t> Java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030A10-4056-194F-9804-92AEF1A9175B}"/>
              </a:ext>
            </a:extLst>
          </p:cNvPr>
          <p:cNvSpPr/>
          <p:nvPr/>
        </p:nvSpPr>
        <p:spPr>
          <a:xfrm>
            <a:off x="5495192" y="3267807"/>
            <a:ext cx="1201616" cy="515815"/>
          </a:xfrm>
          <a:prstGeom prst="rect">
            <a:avLst/>
          </a:prstGeom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b="1" dirty="0" err="1"/>
              <a:t>Substrait</a:t>
            </a:r>
            <a:r>
              <a:rPr lang="fr-FR" sz="2000" b="1" dirty="0"/>
              <a:t> C++</a:t>
            </a:r>
          </a:p>
        </p:txBody>
      </p:sp>
    </p:spTree>
    <p:extLst>
      <p:ext uri="{BB962C8B-B14F-4D97-AF65-F5344CB8AC3E}">
        <p14:creationId xmlns:p14="http://schemas.microsoft.com/office/powerpoint/2010/main" val="305500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r>
              <a:rPr lang="fr-FR" dirty="0"/>
              <a:t>Gluten Architecture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BE3808-1C81-BACD-248C-6C74C110B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96475"/>
            <a:ext cx="12192000" cy="5589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0269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r>
              <a:rPr lang="fr-FR" dirty="0" err="1"/>
              <a:t>Velox</a:t>
            </a:r>
            <a:r>
              <a:rPr lang="fr-FR" dirty="0"/>
              <a:t>  (Facebook)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2FD0B8-021E-6B72-E2A1-4CCA6A6C017F}"/>
              </a:ext>
            </a:extLst>
          </p:cNvPr>
          <p:cNvSpPr txBox="1"/>
          <p:nvPr/>
        </p:nvSpPr>
        <p:spPr>
          <a:xfrm>
            <a:off x="2954215" y="272483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A C++ vectorized database acceleration library aimed to optimizing query engines and data processing systems.</a:t>
            </a:r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9B63D0-7EFF-97E0-0B13-A94DF7D4A2DA}"/>
              </a:ext>
            </a:extLst>
          </p:cNvPr>
          <p:cNvSpPr txBox="1"/>
          <p:nvPr/>
        </p:nvSpPr>
        <p:spPr>
          <a:xfrm>
            <a:off x="2954215" y="15679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https://github.com/facebookincubator/velox</a:t>
            </a:r>
          </a:p>
        </p:txBody>
      </p:sp>
    </p:spTree>
    <p:extLst>
      <p:ext uri="{BB962C8B-B14F-4D97-AF65-F5344CB8AC3E}">
        <p14:creationId xmlns:p14="http://schemas.microsoft.com/office/powerpoint/2010/main" val="623342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r>
              <a:rPr lang="fr-FR" dirty="0" err="1"/>
              <a:t>Velox</a:t>
            </a:r>
            <a:r>
              <a:rPr lang="fr-FR" dirty="0"/>
              <a:t>  ... C++ engine (presto, ..)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EEE5312-9155-5E0E-284B-26ED4747A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554" y="1691053"/>
            <a:ext cx="9372600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9699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r>
              <a:rPr lang="fr-FR" dirty="0"/>
              <a:t>Apache Arrow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5F22D4-D54C-0D31-664B-AD6940992073}"/>
              </a:ext>
            </a:extLst>
          </p:cNvPr>
          <p:cNvSpPr txBox="1"/>
          <p:nvPr/>
        </p:nvSpPr>
        <p:spPr>
          <a:xfrm>
            <a:off x="463061" y="1843180"/>
            <a:ext cx="45532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https://arrow.apache.org/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58139F-E76B-0717-CA4F-A35C2E638F49}"/>
              </a:ext>
            </a:extLst>
          </p:cNvPr>
          <p:cNvSpPr txBox="1"/>
          <p:nvPr/>
        </p:nvSpPr>
        <p:spPr>
          <a:xfrm>
            <a:off x="5984629" y="1843180"/>
            <a:ext cx="5847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https://github.com/apache/arrow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8BBEE9E-6D81-E60F-74C3-01714400B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232" y="2624553"/>
            <a:ext cx="5113467" cy="245295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D821CCD-2EA2-520C-CAF3-4391AC2D8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95" y="2624553"/>
            <a:ext cx="5246825" cy="259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147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5582-BCBF-47D9-8D35-8276E8D7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014046"/>
          </a:xfrm>
        </p:spPr>
        <p:txBody>
          <a:bodyPr/>
          <a:lstStyle/>
          <a:p>
            <a:pPr algn="ctr"/>
            <a:r>
              <a:rPr lang="fr-FR" dirty="0"/>
              <a:t>Apache Arrow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09E195-5AED-5182-5FB4-6EFBB13C5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455" y="1606061"/>
            <a:ext cx="11545090" cy="414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74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25764</TotalTime>
  <Words>284</Words>
  <Application>Microsoft Office PowerPoint</Application>
  <PresentationFormat>Widescreen</PresentationFormat>
  <Paragraphs>68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-apple-system</vt:lpstr>
      <vt:lpstr>Arial</vt:lpstr>
      <vt:lpstr>Calibri</vt:lpstr>
      <vt:lpstr>Calibri Light</vt:lpstr>
      <vt:lpstr>Office Theme</vt:lpstr>
      <vt:lpstr>Spark Columnar/Native Engines</vt:lpstr>
      <vt:lpstr>Databricks Photon</vt:lpstr>
      <vt:lpstr>Gluten</vt:lpstr>
      <vt:lpstr>Gluten</vt:lpstr>
      <vt:lpstr>Gluten Architecture</vt:lpstr>
      <vt:lpstr>Velox  (Facebook)</vt:lpstr>
      <vt:lpstr>Velox  ... C++ engine (presto, ..)</vt:lpstr>
      <vt:lpstr>Apache Arrow</vt:lpstr>
      <vt:lpstr>Apache Arrow</vt:lpstr>
      <vt:lpstr>Apache Arrow</vt:lpstr>
      <vt:lpstr>Arrow - C</vt:lpstr>
      <vt:lpstr>Arrow - Java Bindings</vt:lpstr>
      <vt:lpstr>Substrait</vt:lpstr>
      <vt:lpstr>Substrait Plan in protobuf</vt:lpstr>
      <vt:lpstr>https://github.com/substrait-io/substrait/tree/main/proto/substrait</vt:lpstr>
      <vt:lpstr>algebra.proto</vt:lpstr>
      <vt:lpstr>Datafusion</vt:lpstr>
      <vt:lpstr>DataFusion</vt:lpstr>
      <vt:lpstr>Ballista  ( DataFusion )</vt:lpstr>
      <vt:lpstr>https://arrow.apache.org/ballista</vt:lpstr>
      <vt:lpstr>Ballista</vt:lpstr>
      <vt:lpstr>Spark Comet Plugin (to DataFusion)</vt:lpstr>
      <vt:lpstr>Comet</vt:lpstr>
      <vt:lpstr>Datafusion Comet</vt:lpstr>
      <vt:lpstr>Comet internals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 Columnar/Native Engines</dc:title>
  <dc:creator>NAUWYNCK Arnaud</dc:creator>
  <cp:lastModifiedBy>NAUWYNCK Arnaud</cp:lastModifiedBy>
  <cp:revision>18</cp:revision>
  <dcterms:created xsi:type="dcterms:W3CDTF">2024-06-01T12:19:21Z</dcterms:created>
  <dcterms:modified xsi:type="dcterms:W3CDTF">2024-07-06T08:52:36Z</dcterms:modified>
</cp:coreProperties>
</file>

<file path=docProps/thumbnail.jpeg>
</file>